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media/image3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idx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hild looking through binoculars at a snowy mountain landscape"/>
          <p:cNvSpPr/>
          <p:nvPr>
            <p:ph type="pic" sz="half" idx="21"/>
          </p:nvPr>
        </p:nvSpPr>
        <p:spPr>
          <a:xfrm>
            <a:off x="12344400" y="7112000"/>
            <a:ext cx="10439400" cy="695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mall rocky island covered with grass and surrounded by ocean with blue sky in the background"/>
          <p:cNvSpPr/>
          <p:nvPr>
            <p:ph type="pic" sz="half" idx="22"/>
          </p:nvPr>
        </p:nvSpPr>
        <p:spPr>
          <a:xfrm>
            <a:off x="12407900" y="190500"/>
            <a:ext cx="10363200" cy="690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Red boat moored by a dock in a river with trees along the shoreline and a cloudy blue sky in the background"/>
          <p:cNvSpPr/>
          <p:nvPr>
            <p:ph type="pic" idx="23"/>
          </p:nvPr>
        </p:nvSpPr>
        <p:spPr>
          <a:xfrm>
            <a:off x="1583266" y="-1879600"/>
            <a:ext cx="10414001" cy="1562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22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5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OSMIC JOURNEY"/>
          <p:cNvSpPr txBox="1"/>
          <p:nvPr>
            <p:ph type="ctrTitle"/>
          </p:nvPr>
        </p:nvSpPr>
        <p:spPr>
          <a:xfrm>
            <a:off x="2381250" y="-2770290"/>
            <a:ext cx="19621500" cy="4648201"/>
          </a:xfrm>
          <a:prstGeom prst="rect">
            <a:avLst/>
          </a:prstGeom>
        </p:spPr>
        <p:txBody>
          <a:bodyPr/>
          <a:lstStyle/>
          <a:p>
            <a:pPr/>
            <a:r>
              <a:t>COSMIC JOURNEY</a:t>
            </a:r>
          </a:p>
        </p:txBody>
      </p:sp>
      <p:sp>
        <p:nvSpPr>
          <p:cNvPr id="138" name="TRAVEL THE SPACE"/>
          <p:cNvSpPr txBox="1"/>
          <p:nvPr>
            <p:ph type="subTitle" sz="quarter" idx="1"/>
          </p:nvPr>
        </p:nvSpPr>
        <p:spPr>
          <a:xfrm>
            <a:off x="2381250" y="1884792"/>
            <a:ext cx="19621500" cy="1587501"/>
          </a:xfrm>
          <a:prstGeom prst="rect">
            <a:avLst/>
          </a:prstGeom>
        </p:spPr>
        <p:txBody>
          <a:bodyPr/>
          <a:lstStyle/>
          <a:p>
            <a:pPr/>
            <a:r>
              <a:t>TRAVEL THE SPACE</a:t>
            </a:r>
          </a:p>
        </p:txBody>
      </p:sp>
      <p:pic>
        <p:nvPicPr>
          <p:cNvPr id="139" name="shot-by-cerqueira-0o_GEzyargo-unsplash.jpg" descr="shot-by-cerqueira-0o_GEzyargo-unsplash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1631" y="3316506"/>
            <a:ext cx="25170775" cy="16780517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PrePARED BY: PATEL SHRUTI DILIPBHAI…"/>
          <p:cNvSpPr/>
          <p:nvPr/>
        </p:nvSpPr>
        <p:spPr>
          <a:xfrm>
            <a:off x="879887" y="9713897"/>
            <a:ext cx="11963175" cy="3637630"/>
          </a:xfrm>
          <a:prstGeom prst="roundRect">
            <a:avLst>
              <a:gd name="adj" fmla="val 15747"/>
            </a:avLst>
          </a:prstGeom>
          <a:gradFill>
            <a:gsLst>
              <a:gs pos="0">
                <a:schemeClr val="accent4"/>
              </a:gs>
              <a:gs pos="100000">
                <a:schemeClr val="accent4">
                  <a:hueOff val="-193819"/>
                  <a:satOff val="-4458"/>
                  <a:lumOff val="-21157"/>
                </a:schemeClr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647700">
              <a:spcBef>
                <a:spcPts val="0"/>
              </a:spcBef>
              <a:defRPr cap="all" spc="76" sz="3800">
                <a:latin typeface="Apple Braille Outline 6 Dot"/>
                <a:ea typeface="Apple Braille Outline 6 Dot"/>
                <a:cs typeface="Apple Braille Outline 6 Dot"/>
                <a:sym typeface="Apple Braille Outline 6 Dot"/>
              </a:defRPr>
            </a:pPr>
            <a:r>
              <a:t>PrePARED BY: PATEL SHRUTI DILIPBHAI</a:t>
            </a:r>
          </a:p>
          <a:p>
            <a:pPr defTabSz="647700">
              <a:spcBef>
                <a:spcPts val="0"/>
              </a:spcBef>
              <a:defRPr cap="all" spc="76" sz="3800">
                <a:latin typeface="Apple Braille Outline 6 Dot"/>
                <a:ea typeface="Apple Braille Outline 6 Dot"/>
                <a:cs typeface="Apple Braille Outline 6 Dot"/>
                <a:sym typeface="Apple Braille Outline 6 Dot"/>
              </a:defRPr>
            </a:pPr>
            <a:r>
              <a:t>Batch: D2</a:t>
            </a:r>
          </a:p>
          <a:p>
            <a:pPr defTabSz="647700">
              <a:spcBef>
                <a:spcPts val="0"/>
              </a:spcBef>
              <a:defRPr cap="all" spc="76" sz="3800">
                <a:latin typeface="Apple Braille Outline 6 Dot"/>
                <a:ea typeface="Apple Braille Outline 6 Dot"/>
                <a:cs typeface="Apple Braille Outline 6 Dot"/>
                <a:sym typeface="Apple Braille Outline 6 Dot"/>
              </a:defRPr>
            </a:pPr>
            <a:r>
              <a:t>Branch: CS&amp;IT</a:t>
            </a:r>
          </a:p>
          <a:p>
            <a:pPr defTabSz="647700">
              <a:spcBef>
                <a:spcPts val="0"/>
              </a:spcBef>
              <a:defRPr cap="all" spc="76" sz="3800">
                <a:latin typeface="Apple Braille Outline 6 Dot"/>
                <a:ea typeface="Apple Braille Outline 6 Dot"/>
                <a:cs typeface="Apple Braille Outline 6 Dot"/>
                <a:sym typeface="Apple Braille Outline 6 Dot"/>
              </a:defRPr>
            </a:pPr>
            <a:r>
              <a:t>Enrollment no:23002171410043</a:t>
            </a:r>
          </a:p>
          <a:p>
            <a:pPr defTabSz="647700">
              <a:spcBef>
                <a:spcPts val="0"/>
              </a:spcBef>
              <a:defRPr cap="all" spc="76" sz="3800">
                <a:latin typeface="Apple Braille Outline 6 Dot"/>
                <a:ea typeface="Apple Braille Outline 6 Dot"/>
                <a:cs typeface="Apple Braille Outline 6 Dot"/>
                <a:sym typeface="Apple Braille Outline 6 Dot"/>
              </a:defRPr>
            </a:pPr>
            <a:r>
              <a:t>Roll no: 75</a:t>
            </a:r>
          </a:p>
        </p:txBody>
      </p:sp>
      <p:pic>
        <p:nvPicPr>
          <p:cNvPr id="141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914" y="209615"/>
            <a:ext cx="1535449" cy="158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612596" y="273115"/>
            <a:ext cx="4164322" cy="8529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introduction"/>
          <p:cNvSpPr txBox="1"/>
          <p:nvPr>
            <p:ph type="ctrTitle"/>
          </p:nvPr>
        </p:nvSpPr>
        <p:spPr>
          <a:xfrm>
            <a:off x="2075292" y="-2986503"/>
            <a:ext cx="19621501" cy="4648201"/>
          </a:xfrm>
          <a:prstGeom prst="rect">
            <a:avLst/>
          </a:prstGeom>
        </p:spPr>
        <p:txBody>
          <a:bodyPr/>
          <a:lstStyle>
            <a:lvl1pPr defTabSz="647700">
              <a:defRPr cap="all" spc="159" sz="80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introduction</a:t>
            </a:r>
          </a:p>
        </p:txBody>
      </p:sp>
      <p:sp>
        <p:nvSpPr>
          <p:cNvPr id="145" name="Welcome to our presentation on Cosmic Journey, a cutting-edge platform dedicated to exploring the wonders of the universe.…"/>
          <p:cNvSpPr txBox="1"/>
          <p:nvPr>
            <p:ph type="subTitle" idx="1"/>
          </p:nvPr>
        </p:nvSpPr>
        <p:spPr>
          <a:xfrm>
            <a:off x="1228928" y="1904405"/>
            <a:ext cx="21926144" cy="11683813"/>
          </a:xfrm>
          <a:prstGeom prst="rect">
            <a:avLst/>
          </a:prstGeom>
        </p:spPr>
        <p:txBody>
          <a:bodyPr/>
          <a:lstStyle/>
          <a:p>
            <a:pPr marL="515815" indent="-515815">
              <a:buSzPct val="75000"/>
              <a:buChar char="•"/>
            </a:pPr>
          </a:p>
          <a:p>
            <a:pPr marL="515815" indent="-515815">
              <a:buSzPct val="75000"/>
              <a:buChar char="•"/>
              <a:defRPr sz="5200"/>
            </a:pPr>
            <a:r>
              <a:t>Welcome to our presentation on Cosmic Journey, a cutting-edge platform dedicated to exploring the wonders of the universe.</a:t>
            </a:r>
          </a:p>
          <a:p>
            <a:pPr marL="515815" indent="-515815">
              <a:buSzPct val="75000"/>
              <a:buChar char="•"/>
              <a:defRPr sz="5200"/>
            </a:pPr>
          </a:p>
          <a:p>
            <a:pPr marL="515815" indent="-515815">
              <a:buSzPct val="75000"/>
              <a:buChar char="•"/>
              <a:defRPr sz="5200"/>
            </a:pPr>
          </a:p>
          <a:p>
            <a:pPr marL="515815" indent="-515815">
              <a:buSzPct val="75000"/>
              <a:buChar char="•"/>
              <a:defRPr sz="5200"/>
            </a:pPr>
          </a:p>
          <a:p>
            <a:pPr marL="515815" indent="-515815">
              <a:buSzPct val="75000"/>
              <a:buChar char="•"/>
              <a:defRPr sz="5200"/>
            </a:pPr>
            <a:r>
              <a:t>Our website serves as a gateway to the latest space discoveries, missions, and celestial phenomena, offering an immersive experience for space enthusiasts, students, and researchers alike.</a:t>
            </a:r>
          </a:p>
          <a:p>
            <a:pPr marL="515815" indent="-515815">
              <a:buSzPct val="75000"/>
              <a:buChar char="•"/>
              <a:defRPr sz="5200"/>
            </a:pPr>
          </a:p>
          <a:p>
            <a:pPr marL="515815" indent="-515815">
              <a:buSzPct val="75000"/>
              <a:buChar char="•"/>
              <a:defRPr sz="5200"/>
            </a:pPr>
            <a:r>
              <a:t>In this presentation, we will walk you through the key features of our website, its user-friendly design, and how it provides real-time data, educational resources, and interactive experiences to bring space closer to everyone. </a:t>
            </a:r>
          </a:p>
        </p:txBody>
      </p:sp>
      <p:pic>
        <p:nvPicPr>
          <p:cNvPr id="14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12596" y="273115"/>
            <a:ext cx="4164322" cy="8529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914" y="209615"/>
            <a:ext cx="1535449" cy="158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KEY FEATURES"/>
          <p:cNvSpPr txBox="1"/>
          <p:nvPr>
            <p:ph type="ctrTitle"/>
          </p:nvPr>
        </p:nvSpPr>
        <p:spPr>
          <a:xfrm>
            <a:off x="2123339" y="-103665"/>
            <a:ext cx="19621501" cy="2421697"/>
          </a:xfrm>
          <a:prstGeom prst="rect">
            <a:avLst/>
          </a:prstGeom>
        </p:spPr>
        <p:txBody>
          <a:bodyPr/>
          <a:lstStyle/>
          <a:p>
            <a:pPr/>
            <a:r>
              <a:t>KEY FEATURES</a:t>
            </a:r>
          </a:p>
        </p:txBody>
      </p:sp>
      <p:sp>
        <p:nvSpPr>
          <p:cNvPr id="150" name="Home Page…"/>
          <p:cNvSpPr txBox="1"/>
          <p:nvPr/>
        </p:nvSpPr>
        <p:spPr>
          <a:xfrm>
            <a:off x="532554" y="2069273"/>
            <a:ext cx="23318892" cy="101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5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604761" indent="-604761" defTabSz="457200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6600">
                <a:latin typeface="Helvetica"/>
                <a:ea typeface="Helvetica"/>
                <a:cs typeface="Helvetica"/>
                <a:sym typeface="Helvetica"/>
              </a:defRPr>
            </a:pPr>
            <a:r>
              <a:t>Home Page </a:t>
            </a:r>
          </a:p>
          <a:p>
            <a:pPr lvl="2" marL="1620761" indent="-604761" defTabSz="457200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4400">
                <a:latin typeface="Helvetica"/>
                <a:ea typeface="Helvetica"/>
                <a:cs typeface="Helvetica"/>
                <a:sym typeface="Helvetica"/>
              </a:defRPr>
            </a:pPr>
            <a:r>
              <a:t>Overview of the Website</a:t>
            </a:r>
          </a:p>
          <a:p>
            <a:pPr lvl="2" marL="1620761" indent="-604761" defTabSz="457200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4400">
                <a:latin typeface="Helvetica"/>
                <a:ea typeface="Helvetica"/>
                <a:cs typeface="Helvetica"/>
                <a:sym typeface="Helvetica"/>
              </a:defRPr>
            </a:pPr>
            <a:r>
              <a:t>Interactive &amp; engaging design</a:t>
            </a:r>
          </a:p>
          <a:p>
            <a:pPr lvl="2" marL="1620761" indent="-604761" defTabSz="457200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44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604761" indent="-604761" defTabSz="457200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6600">
                <a:latin typeface="Helvetica"/>
                <a:ea typeface="Helvetica"/>
                <a:cs typeface="Helvetica"/>
                <a:sym typeface="Helvetica"/>
              </a:defRPr>
            </a:pPr>
            <a:r>
              <a:t>Mission</a:t>
            </a:r>
          </a:p>
          <a:p>
            <a:pPr lvl="2" marL="1620761" indent="-604761" defTabSz="457200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4400">
                <a:latin typeface="Helvetica"/>
                <a:ea typeface="Helvetica"/>
                <a:cs typeface="Helvetica"/>
                <a:sym typeface="Helvetica"/>
              </a:defRPr>
            </a:pPr>
            <a:r>
              <a:t>Moon Mission</a:t>
            </a:r>
          </a:p>
          <a:p>
            <a:pPr lvl="2" marL="1620761" indent="-604761" defTabSz="457200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4400">
                <a:latin typeface="Helvetica"/>
                <a:ea typeface="Helvetica"/>
                <a:cs typeface="Helvetica"/>
                <a:sym typeface="Helvetica"/>
              </a:defRPr>
            </a:pPr>
            <a:r>
              <a:t>Mars Mission</a:t>
            </a:r>
          </a:p>
          <a:p>
            <a:pPr lvl="2" marL="1620761" indent="-604761" defTabSz="457200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4400">
                <a:latin typeface="Helvetica"/>
                <a:ea typeface="Helvetica"/>
                <a:cs typeface="Helvetica"/>
                <a:sym typeface="Helvetica"/>
              </a:defRPr>
            </a:pPr>
            <a:r>
              <a:t>Mission Exploration</a:t>
            </a:r>
          </a:p>
          <a:p>
            <a:pPr defTabSz="457200">
              <a:spcBef>
                <a:spcPts val="0"/>
              </a:spcBef>
              <a:defRPr sz="50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604761" indent="-604761" defTabSz="457200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6600">
                <a:latin typeface="Helvetica"/>
                <a:ea typeface="Helvetica"/>
                <a:cs typeface="Helvetica"/>
                <a:sym typeface="Helvetica"/>
              </a:defRPr>
            </a:pPr>
            <a:r>
              <a:t>Planets</a:t>
            </a:r>
          </a:p>
          <a:p>
            <a:pPr lvl="2" marL="1620761" indent="-604761" defTabSz="457200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4400">
                <a:latin typeface="Helvetica"/>
                <a:ea typeface="Helvetica"/>
                <a:cs typeface="Helvetica"/>
                <a:sym typeface="Helvetica"/>
              </a:defRPr>
            </a:pPr>
            <a:r>
              <a:t>Planets Information</a:t>
            </a:r>
          </a:p>
          <a:p>
            <a:pPr lvl="2" marL="1620761" indent="-604761" defTabSz="457200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4400">
                <a:latin typeface="Helvetica"/>
                <a:ea typeface="Helvetica"/>
                <a:cs typeface="Helvetica"/>
                <a:sym typeface="Helvetica"/>
              </a:defRPr>
            </a:pPr>
            <a:r>
              <a:t>Visit and Explore</a:t>
            </a:r>
          </a:p>
        </p:txBody>
      </p:sp>
      <p:pic>
        <p:nvPicPr>
          <p:cNvPr id="15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12596" y="273115"/>
            <a:ext cx="4164322" cy="8529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914" y="209615"/>
            <a:ext cx="1535449" cy="158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KEY FEATURES"/>
          <p:cNvSpPr txBox="1"/>
          <p:nvPr>
            <p:ph type="ctrTitle"/>
          </p:nvPr>
        </p:nvSpPr>
        <p:spPr>
          <a:xfrm>
            <a:off x="2123339" y="-103665"/>
            <a:ext cx="19621501" cy="2421697"/>
          </a:xfrm>
          <a:prstGeom prst="rect">
            <a:avLst/>
          </a:prstGeom>
        </p:spPr>
        <p:txBody>
          <a:bodyPr/>
          <a:lstStyle/>
          <a:p>
            <a:pPr/>
            <a:r>
              <a:t>KEY FEATURES</a:t>
            </a:r>
          </a:p>
        </p:txBody>
      </p:sp>
      <p:sp>
        <p:nvSpPr>
          <p:cNvPr id="155" name="Phepenmoma…"/>
          <p:cNvSpPr txBox="1"/>
          <p:nvPr/>
        </p:nvSpPr>
        <p:spPr>
          <a:xfrm>
            <a:off x="532554" y="3270455"/>
            <a:ext cx="23318892" cy="101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29768">
              <a:spcBef>
                <a:spcPts val="0"/>
              </a:spcBef>
              <a:defRPr sz="47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568476" indent="-568476" defTabSz="429768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6298">
                <a:latin typeface="Helvetica"/>
                <a:ea typeface="Helvetica"/>
                <a:cs typeface="Helvetica"/>
                <a:sym typeface="Helvetica"/>
              </a:defRPr>
            </a:pPr>
            <a:r>
              <a:t>Phepenmoma </a:t>
            </a:r>
          </a:p>
          <a:p>
            <a:pPr lvl="2" marL="1523516" indent="-568476" defTabSz="429768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6298">
                <a:latin typeface="Helvetica"/>
                <a:ea typeface="Helvetica"/>
                <a:cs typeface="Helvetica"/>
                <a:sym typeface="Helvetica"/>
              </a:defRPr>
            </a:pPr>
            <a:r>
              <a:t>Nebula, Blackholes</a:t>
            </a:r>
          </a:p>
          <a:p>
            <a:pPr lvl="2" marL="1523516" indent="-568476" defTabSz="429768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6298">
                <a:latin typeface="Helvetica"/>
                <a:ea typeface="Helvetica"/>
                <a:cs typeface="Helvetica"/>
                <a:sym typeface="Helvetica"/>
              </a:defRPr>
            </a:pPr>
            <a:r>
              <a:t>Information About Galaxy</a:t>
            </a:r>
          </a:p>
          <a:p>
            <a:pPr lvl="2" marL="1523516" indent="-568476" defTabSz="429768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6298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568476" indent="-568476" defTabSz="429768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6298">
                <a:latin typeface="Helvetica"/>
                <a:ea typeface="Helvetica"/>
                <a:cs typeface="Helvetica"/>
                <a:sym typeface="Helvetica"/>
              </a:defRPr>
            </a:pPr>
            <a:r>
              <a:t>Quiz</a:t>
            </a:r>
          </a:p>
          <a:p>
            <a:pPr lvl="2" marL="1523516" indent="-568476" defTabSz="429768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6298">
                <a:latin typeface="Helvetica"/>
                <a:ea typeface="Helvetica"/>
                <a:cs typeface="Helvetica"/>
                <a:sym typeface="Helvetica"/>
              </a:defRPr>
            </a:pPr>
            <a:r>
              <a:t>Questions about the Planets and Nebula</a:t>
            </a:r>
          </a:p>
          <a:p>
            <a:pPr lvl="2" marL="1523516" indent="-568476" defTabSz="429768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6298">
                <a:latin typeface="Helvetica"/>
                <a:ea typeface="Helvetica"/>
                <a:cs typeface="Helvetica"/>
                <a:sym typeface="Helvetica"/>
              </a:defRPr>
            </a:pPr>
            <a:r>
              <a:t>Form Submition</a:t>
            </a:r>
          </a:p>
          <a:p>
            <a:pPr lvl="2" marL="1523516" indent="-568476" defTabSz="429768">
              <a:spcBef>
                <a:spcPts val="0"/>
              </a:spcBef>
              <a:buClr>
                <a:srgbClr val="9A958E"/>
              </a:buClr>
              <a:buSzPct val="75000"/>
              <a:buChar char="•"/>
              <a:defRPr sz="6298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defTabSz="429768">
              <a:spcBef>
                <a:spcPts val="0"/>
              </a:spcBef>
              <a:defRPr sz="47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5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12596" y="273115"/>
            <a:ext cx="4164322" cy="8529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914" y="209615"/>
            <a:ext cx="1535449" cy="158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Design &amp; Technology Used"/>
          <p:cNvSpPr txBox="1"/>
          <p:nvPr>
            <p:ph type="ctrTitle"/>
          </p:nvPr>
        </p:nvSpPr>
        <p:spPr>
          <a:xfrm>
            <a:off x="2003221" y="-102445"/>
            <a:ext cx="19621501" cy="2100475"/>
          </a:xfrm>
          <a:prstGeom prst="rect">
            <a:avLst/>
          </a:prstGeom>
        </p:spPr>
        <p:txBody>
          <a:bodyPr/>
          <a:lstStyle>
            <a:lvl1pPr defTabSz="647700">
              <a:defRPr cap="all" spc="159" sz="8000">
                <a:solidFill>
                  <a:srgbClr val="FFF9E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Design &amp; Technology Used</a:t>
            </a:r>
          </a:p>
        </p:txBody>
      </p:sp>
      <p:sp>
        <p:nvSpPr>
          <p:cNvPr id="160" name="Design…"/>
          <p:cNvSpPr txBox="1"/>
          <p:nvPr>
            <p:ph type="subTitle" idx="1"/>
          </p:nvPr>
        </p:nvSpPr>
        <p:spPr>
          <a:xfrm>
            <a:off x="1745936" y="2138636"/>
            <a:ext cx="20256814" cy="10316624"/>
          </a:xfrm>
          <a:prstGeom prst="rect">
            <a:avLst/>
          </a:prstGeom>
        </p:spPr>
        <p:txBody>
          <a:bodyPr/>
          <a:lstStyle/>
          <a:p>
            <a:pPr marL="556380" indent="-556380" algn="l" defTabSz="420623">
              <a:buClr>
                <a:srgbClr val="9A958E"/>
              </a:buClr>
              <a:buSzPct val="75000"/>
              <a:buChar char="•"/>
              <a:defRPr sz="6072">
                <a:latin typeface="Helvetica"/>
                <a:ea typeface="Helvetica"/>
                <a:cs typeface="Helvetica"/>
                <a:sym typeface="Helvetica"/>
              </a:defRPr>
            </a:pPr>
            <a:r>
              <a:t>Design</a:t>
            </a:r>
          </a:p>
          <a:p>
            <a:pPr lvl="2" marL="1491101" indent="-556380" algn="l" defTabSz="420623">
              <a:buClr>
                <a:srgbClr val="9A958E"/>
              </a:buClr>
              <a:buSzPct val="75000"/>
              <a:buChar char="•"/>
              <a:defRPr sz="4048">
                <a:latin typeface="Helvetica"/>
                <a:ea typeface="Helvetica"/>
                <a:cs typeface="Helvetica"/>
                <a:sym typeface="Helvetica"/>
              </a:defRPr>
            </a:pPr>
            <a:r>
              <a:t>Parallax scrolling</a:t>
            </a:r>
          </a:p>
          <a:p>
            <a:pPr lvl="2" marL="1491101" indent="-556380" algn="l" defTabSz="420623">
              <a:buClr>
                <a:srgbClr val="9A958E"/>
              </a:buClr>
              <a:buSzPct val="75000"/>
              <a:buChar char="•"/>
              <a:defRPr sz="4048">
                <a:latin typeface="Helvetica"/>
                <a:ea typeface="Helvetica"/>
                <a:cs typeface="Helvetica"/>
                <a:sym typeface="Helvetica"/>
              </a:defRPr>
            </a:pPr>
            <a:r>
              <a:t>Responsive UI</a:t>
            </a:r>
          </a:p>
          <a:p>
            <a:pPr lvl="2" marL="1491101" indent="-556380" algn="l" defTabSz="420623">
              <a:buClr>
                <a:srgbClr val="9A958E"/>
              </a:buClr>
              <a:buSzPct val="75000"/>
              <a:buChar char="•"/>
              <a:defRPr sz="4048">
                <a:latin typeface="Helvetica"/>
                <a:ea typeface="Helvetica"/>
                <a:cs typeface="Helvetica"/>
                <a:sym typeface="Helvetica"/>
              </a:defRPr>
            </a:pPr>
            <a:r>
              <a:t>Modern typography</a:t>
            </a:r>
          </a:p>
          <a:p>
            <a:pPr lvl="2" marL="1491101" indent="-556380" algn="l" defTabSz="420623">
              <a:buClr>
                <a:srgbClr val="9A958E"/>
              </a:buClr>
              <a:buSzPct val="75000"/>
              <a:buChar char="•"/>
              <a:defRPr sz="4048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556380" indent="-556380" algn="l" defTabSz="420623">
              <a:buClr>
                <a:srgbClr val="9A958E"/>
              </a:buClr>
              <a:buSzPct val="75000"/>
              <a:buChar char="•"/>
              <a:defRPr sz="6072">
                <a:latin typeface="Helvetica"/>
                <a:ea typeface="Helvetica"/>
                <a:cs typeface="Helvetica"/>
                <a:sym typeface="Helvetica"/>
              </a:defRPr>
            </a:pPr>
            <a:r>
              <a:t>Technology</a:t>
            </a:r>
          </a:p>
          <a:p>
            <a:pPr lvl="2" marL="1491101" indent="-556380" algn="l" defTabSz="420623">
              <a:buClr>
                <a:srgbClr val="9A958E"/>
              </a:buClr>
              <a:buSzPct val="75000"/>
              <a:buChar char="•"/>
              <a:defRPr sz="4048">
                <a:latin typeface="Helvetica"/>
                <a:ea typeface="Helvetica"/>
                <a:cs typeface="Helvetica"/>
                <a:sym typeface="Helvetica"/>
              </a:defRPr>
            </a:pPr>
            <a:r>
              <a:t>HTML</a:t>
            </a:r>
          </a:p>
          <a:p>
            <a:pPr lvl="2" marL="1491101" indent="-556380" algn="l" defTabSz="420623">
              <a:buClr>
                <a:srgbClr val="9A958E"/>
              </a:buClr>
              <a:buSzPct val="75000"/>
              <a:buChar char="•"/>
              <a:defRPr sz="4048">
                <a:latin typeface="Helvetica"/>
                <a:ea typeface="Helvetica"/>
                <a:cs typeface="Helvetica"/>
                <a:sym typeface="Helvetica"/>
              </a:defRPr>
            </a:pPr>
            <a:r>
              <a:t>CSS (Bootstrap)</a:t>
            </a:r>
          </a:p>
          <a:p>
            <a:pPr lvl="2" marL="1491101" indent="-556380" algn="l" defTabSz="420623">
              <a:buClr>
                <a:srgbClr val="9A958E"/>
              </a:buClr>
              <a:buSzPct val="75000"/>
              <a:buChar char="•"/>
              <a:defRPr sz="4048">
                <a:latin typeface="Helvetica"/>
                <a:ea typeface="Helvetica"/>
                <a:cs typeface="Helvetica"/>
                <a:sym typeface="Helvetica"/>
              </a:defRPr>
            </a:pPr>
            <a:r>
              <a:t>JavaScript</a:t>
            </a:r>
          </a:p>
          <a:p>
            <a:pPr algn="l" defTabSz="420623">
              <a:defRPr sz="46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556380" indent="-556380" algn="l" defTabSz="420623">
              <a:buClr>
                <a:srgbClr val="9A958E"/>
              </a:buClr>
              <a:buSzPct val="75000"/>
              <a:buChar char="•"/>
              <a:defRPr sz="6072">
                <a:latin typeface="Helvetica"/>
                <a:ea typeface="Helvetica"/>
                <a:cs typeface="Helvetica"/>
                <a:sym typeface="Helvetica"/>
              </a:defRPr>
            </a:pPr>
            <a:r>
              <a:t>Multimedia</a:t>
            </a:r>
          </a:p>
          <a:p>
            <a:pPr lvl="2" marL="1491101" indent="-556380" algn="l" defTabSz="420623">
              <a:buClr>
                <a:srgbClr val="9A958E"/>
              </a:buClr>
              <a:buSzPct val="75000"/>
              <a:buChar char="•"/>
              <a:defRPr sz="4048">
                <a:latin typeface="Helvetica"/>
                <a:ea typeface="Helvetica"/>
                <a:cs typeface="Helvetica"/>
                <a:sym typeface="Helvetica"/>
              </a:defRPr>
            </a:pPr>
            <a:r>
              <a:t>Planets </a:t>
            </a:r>
          </a:p>
          <a:p>
            <a:pPr lvl="2" marL="1491101" indent="-556380" algn="l" defTabSz="420623">
              <a:buClr>
                <a:srgbClr val="9A958E"/>
              </a:buClr>
              <a:buSzPct val="75000"/>
              <a:buChar char="•"/>
              <a:defRPr sz="4048">
                <a:latin typeface="Helvetica"/>
                <a:ea typeface="Helvetica"/>
                <a:cs typeface="Helvetica"/>
                <a:sym typeface="Helvetica"/>
              </a:defRPr>
            </a:pPr>
            <a:r>
              <a:t>Nebula</a:t>
            </a:r>
          </a:p>
          <a:p>
            <a:pPr lvl="2" marL="1491101" indent="-556380" algn="l" defTabSz="420623">
              <a:buClr>
                <a:srgbClr val="9A958E"/>
              </a:buClr>
              <a:buSzPct val="75000"/>
              <a:buChar char="•"/>
              <a:defRPr sz="4048">
                <a:latin typeface="Helvetica"/>
                <a:ea typeface="Helvetica"/>
                <a:cs typeface="Helvetica"/>
                <a:sym typeface="Helvetica"/>
              </a:defRPr>
            </a:pPr>
            <a:r>
              <a:t>Missions</a:t>
            </a:r>
          </a:p>
          <a:p>
            <a:pPr lvl="2" marL="1491101" indent="-556380" algn="l" defTabSz="420623">
              <a:buClr>
                <a:srgbClr val="9A958E"/>
              </a:buClr>
              <a:buSzPct val="75000"/>
              <a:buChar char="•"/>
              <a:defRPr sz="4048">
                <a:latin typeface="Helvetica"/>
                <a:ea typeface="Helvetica"/>
                <a:cs typeface="Helvetica"/>
                <a:sym typeface="Helvetica"/>
              </a:defRPr>
            </a:pPr>
            <a:r>
              <a:t>Astronouts Profile</a:t>
            </a:r>
          </a:p>
        </p:txBody>
      </p:sp>
      <p:pic>
        <p:nvPicPr>
          <p:cNvPr id="16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708786" y="152878"/>
            <a:ext cx="4164322" cy="8529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914" y="209615"/>
            <a:ext cx="1535449" cy="158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Merits &amp; Demerits"/>
          <p:cNvSpPr txBox="1"/>
          <p:nvPr>
            <p:ph type="ctrTitle"/>
          </p:nvPr>
        </p:nvSpPr>
        <p:spPr>
          <a:xfrm>
            <a:off x="2387600" y="-347937"/>
            <a:ext cx="19621500" cy="2009636"/>
          </a:xfrm>
          <a:prstGeom prst="rect">
            <a:avLst/>
          </a:prstGeom>
        </p:spPr>
        <p:txBody>
          <a:bodyPr/>
          <a:lstStyle>
            <a:lvl1pPr defTabSz="647700">
              <a:defRPr cap="all" spc="159" sz="8000">
                <a:solidFill>
                  <a:srgbClr val="FFF9E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Merits &amp; Demerits</a:t>
            </a:r>
          </a:p>
        </p:txBody>
      </p:sp>
      <p:sp>
        <p:nvSpPr>
          <p:cNvPr id="165" name="Merits…"/>
          <p:cNvSpPr txBox="1"/>
          <p:nvPr>
            <p:ph type="subTitle" idx="1"/>
          </p:nvPr>
        </p:nvSpPr>
        <p:spPr>
          <a:xfrm>
            <a:off x="2387600" y="2043573"/>
            <a:ext cx="19621500" cy="11234309"/>
          </a:xfrm>
          <a:prstGeom prst="rect">
            <a:avLst/>
          </a:prstGeom>
        </p:spPr>
        <p:txBody>
          <a:bodyPr/>
          <a:lstStyle/>
          <a:p>
            <a:pPr marL="406399" indent="-406399" algn="l" defTabSz="621791">
              <a:spcBef>
                <a:spcPts val="3800"/>
              </a:spcBef>
              <a:buClr>
                <a:srgbClr val="9A958E"/>
              </a:buClr>
              <a:buSzPct val="75000"/>
              <a:buChar char="•"/>
              <a:defRPr spc="124" sz="6240">
                <a:solidFill>
                  <a:srgbClr val="FFF9E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Merits</a:t>
            </a:r>
          </a:p>
          <a:p>
            <a:pPr lvl="2" marL="1555931" indent="-580571" algn="l" defTabSz="438911">
              <a:buClr>
                <a:srgbClr val="9A958E"/>
              </a:buClr>
              <a:buSzPct val="75000"/>
              <a:buChar char="•"/>
              <a:defRPr sz="6240">
                <a:solidFill>
                  <a:srgbClr val="FFF9E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Anyone around the world can explore space-related content from anywhere.</a:t>
            </a:r>
          </a:p>
          <a:p>
            <a:pPr lvl="2" marL="1555931" indent="-580571" algn="l" defTabSz="438911">
              <a:buClr>
                <a:srgbClr val="9A958E"/>
              </a:buClr>
              <a:buSzPct val="75000"/>
              <a:buChar char="•"/>
              <a:defRPr sz="6240">
                <a:solidFill>
                  <a:srgbClr val="FFF9E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Provides valuable insights on space missions, astronomy, and futuristic space travel.</a:t>
            </a:r>
          </a:p>
          <a:p>
            <a:pPr lvl="2" marL="1555931" indent="-580571" algn="l" defTabSz="438911">
              <a:buClr>
                <a:srgbClr val="9A958E"/>
              </a:buClr>
              <a:buSzPct val="75000"/>
              <a:buChar char="•"/>
              <a:defRPr sz="6240">
                <a:solidFill>
                  <a:srgbClr val="FFF9E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Encourages curiosity and innovation in space science.</a:t>
            </a:r>
          </a:p>
          <a:p>
            <a:pPr marL="406399" indent="-406399" algn="l" defTabSz="621791">
              <a:spcBef>
                <a:spcPts val="3800"/>
              </a:spcBef>
              <a:buClr>
                <a:srgbClr val="9A958E"/>
              </a:buClr>
              <a:buSzPct val="75000"/>
              <a:buChar char="•"/>
              <a:defRPr spc="124" sz="6240">
                <a:solidFill>
                  <a:srgbClr val="FFF9EF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Demerits</a:t>
            </a:r>
          </a:p>
          <a:p>
            <a:pPr lvl="2" marL="1555931" indent="-580571" algn="l" defTabSz="438911">
              <a:buClr>
                <a:srgbClr val="9A958E"/>
              </a:buClr>
              <a:buSzPct val="75000"/>
              <a:buChar char="•"/>
              <a:defRPr sz="6240">
                <a:solidFill>
                  <a:srgbClr val="FFF9E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Requires regular updates to keep content relevant and accurate.</a:t>
            </a:r>
          </a:p>
          <a:p>
            <a:pPr lvl="2" marL="1555931" indent="-580571" algn="l" defTabSz="438911">
              <a:buClr>
                <a:srgbClr val="9A958E"/>
              </a:buClr>
              <a:buSzPct val="75000"/>
              <a:buChar char="•"/>
              <a:defRPr sz="6240">
                <a:solidFill>
                  <a:srgbClr val="FFF9E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Limited Offline Access</a:t>
            </a:r>
          </a:p>
        </p:txBody>
      </p:sp>
      <p:pic>
        <p:nvPicPr>
          <p:cNvPr id="16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12596" y="273115"/>
            <a:ext cx="4164322" cy="8529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914" y="209615"/>
            <a:ext cx="1535449" cy="158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uture scope"/>
          <p:cNvSpPr txBox="1"/>
          <p:nvPr>
            <p:ph type="ctrTitle"/>
          </p:nvPr>
        </p:nvSpPr>
        <p:spPr>
          <a:xfrm>
            <a:off x="2381250" y="-338271"/>
            <a:ext cx="19621500" cy="1831804"/>
          </a:xfrm>
          <a:prstGeom prst="rect">
            <a:avLst/>
          </a:prstGeom>
        </p:spPr>
        <p:txBody>
          <a:bodyPr/>
          <a:lstStyle>
            <a:lvl1pPr defTabSz="647700">
              <a:defRPr cap="all" spc="159" sz="8000">
                <a:solidFill>
                  <a:srgbClr val="FFF9E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Future scope</a:t>
            </a:r>
          </a:p>
        </p:txBody>
      </p:sp>
      <p:sp>
        <p:nvSpPr>
          <p:cNvPr id="170" name="Providing real-time booking systems for space travel.…"/>
          <p:cNvSpPr txBox="1"/>
          <p:nvPr>
            <p:ph type="subTitle" idx="1"/>
          </p:nvPr>
        </p:nvSpPr>
        <p:spPr>
          <a:xfrm>
            <a:off x="1342571" y="2294758"/>
            <a:ext cx="21339474" cy="11158484"/>
          </a:xfrm>
          <a:prstGeom prst="rect">
            <a:avLst/>
          </a:prstGeom>
        </p:spPr>
        <p:txBody>
          <a:bodyPr/>
          <a:lstStyle/>
          <a:p>
            <a:pPr marL="604761" indent="-604761" algn="l" defTabSz="457200">
              <a:buClr>
                <a:srgbClr val="9A958E"/>
              </a:buClr>
              <a:buSzPct val="75000"/>
              <a:buChar char="•"/>
              <a:defRPr sz="6100">
                <a:latin typeface="Helvetica"/>
                <a:ea typeface="Helvetica"/>
                <a:cs typeface="Helvetica"/>
                <a:sym typeface="Helvetica"/>
              </a:defRPr>
            </a:pPr>
            <a:r>
              <a:t>Providing real-time booking systems for space travel.</a:t>
            </a:r>
          </a:p>
          <a:p>
            <a:pPr algn="l" defTabSz="457200">
              <a:defRPr sz="50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 defTabSz="457200">
              <a:defRPr sz="6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604761" indent="-604761" algn="l" defTabSz="457200">
              <a:buClr>
                <a:srgbClr val="9A958E"/>
              </a:buClr>
              <a:buSzPct val="75000"/>
              <a:buChar char="•"/>
              <a:defRPr sz="6100">
                <a:latin typeface="Helvetica"/>
                <a:ea typeface="Helvetica"/>
                <a:cs typeface="Helvetica"/>
                <a:sym typeface="Helvetica"/>
              </a:defRPr>
            </a:pPr>
            <a:r>
              <a:t>AI-powered chatbots for answering space-related queries.</a:t>
            </a:r>
          </a:p>
          <a:p>
            <a:pPr algn="l" defTabSz="457200">
              <a:defRPr sz="50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 defTabSz="457200">
              <a:defRPr sz="6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604761" indent="-604761" algn="l" defTabSz="457200">
              <a:buClr>
                <a:srgbClr val="9A958E"/>
              </a:buClr>
              <a:buSzPct val="75000"/>
              <a:buChar char="•"/>
              <a:defRPr sz="6100">
                <a:latin typeface="Helvetica"/>
                <a:ea typeface="Helvetica"/>
                <a:cs typeface="Helvetica"/>
                <a:sym typeface="Helvetica"/>
              </a:defRPr>
            </a:pPr>
            <a:r>
              <a:t>Live streaming of space launches and celestial events</a:t>
            </a:r>
          </a:p>
          <a:p>
            <a:pPr algn="l" defTabSz="457200">
              <a:defRPr sz="50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 defTabSz="457200">
              <a:defRPr sz="50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604761" indent="-604761" algn="l" defTabSz="457200">
              <a:buClr>
                <a:srgbClr val="9A958E"/>
              </a:buClr>
              <a:buSzPct val="75000"/>
              <a:buChar char="•"/>
              <a:defRPr sz="6100">
                <a:latin typeface="Helvetica"/>
                <a:ea typeface="Helvetica"/>
                <a:cs typeface="Helvetica"/>
                <a:sym typeface="Helvetica"/>
              </a:defRPr>
            </a:pPr>
            <a:r>
              <a:t>Virtual space station tours &amp; interactive simulations.</a:t>
            </a:r>
          </a:p>
        </p:txBody>
      </p:sp>
      <p:pic>
        <p:nvPicPr>
          <p:cNvPr id="17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12596" y="273115"/>
            <a:ext cx="4164322" cy="8529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914" y="209615"/>
            <a:ext cx="1535449" cy="158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HANK YOU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  <p:pic>
        <p:nvPicPr>
          <p:cNvPr id="175" name="jeremy-thomas-E0AHdsENmDg-unsplash.jpg" descr="jeremy-thomas-E0AHdsENmDg-unsplash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97936" y="-2015338"/>
            <a:ext cx="25492814" cy="17404386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THANK YOU"/>
          <p:cNvSpPr txBox="1"/>
          <p:nvPr/>
        </p:nvSpPr>
        <p:spPr>
          <a:xfrm>
            <a:off x="6275453" y="5197803"/>
            <a:ext cx="14169299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5000"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pPr/>
            <a:r>
              <a:t>THANK YOU</a:t>
            </a:r>
          </a:p>
        </p:txBody>
      </p:sp>
      <p:pic>
        <p:nvPicPr>
          <p:cNvPr id="177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612596" y="273115"/>
            <a:ext cx="4164322" cy="8529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914" y="209615"/>
            <a:ext cx="1535449" cy="158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